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7" r:id="rId2"/>
    <p:sldId id="257" r:id="rId3"/>
    <p:sldId id="258" r:id="rId4"/>
    <p:sldId id="256" r:id="rId5"/>
    <p:sldId id="259" r:id="rId6"/>
    <p:sldId id="291" r:id="rId7"/>
    <p:sldId id="260" r:id="rId8"/>
    <p:sldId id="292" r:id="rId9"/>
    <p:sldId id="261" r:id="rId10"/>
    <p:sldId id="293" r:id="rId11"/>
    <p:sldId id="262" r:id="rId12"/>
    <p:sldId id="294" r:id="rId13"/>
    <p:sldId id="263" r:id="rId14"/>
    <p:sldId id="295" r:id="rId15"/>
    <p:sldId id="264" r:id="rId16"/>
    <p:sldId id="296" r:id="rId17"/>
    <p:sldId id="265" r:id="rId18"/>
    <p:sldId id="297" r:id="rId19"/>
    <p:sldId id="266" r:id="rId20"/>
    <p:sldId id="298" r:id="rId21"/>
    <p:sldId id="267" r:id="rId22"/>
    <p:sldId id="299" r:id="rId23"/>
    <p:sldId id="268" r:id="rId24"/>
    <p:sldId id="300" r:id="rId25"/>
    <p:sldId id="269" r:id="rId26"/>
    <p:sldId id="301" r:id="rId27"/>
    <p:sldId id="270" r:id="rId28"/>
    <p:sldId id="302" r:id="rId29"/>
    <p:sldId id="271" r:id="rId30"/>
    <p:sldId id="303" r:id="rId31"/>
    <p:sldId id="272" r:id="rId32"/>
    <p:sldId id="304" r:id="rId33"/>
    <p:sldId id="273" r:id="rId34"/>
    <p:sldId id="305" r:id="rId35"/>
    <p:sldId id="274" r:id="rId36"/>
    <p:sldId id="306" r:id="rId37"/>
    <p:sldId id="275" r:id="rId38"/>
    <p:sldId id="307" r:id="rId39"/>
    <p:sldId id="276" r:id="rId40"/>
    <p:sldId id="308" r:id="rId41"/>
    <p:sldId id="277" r:id="rId42"/>
    <p:sldId id="309" r:id="rId43"/>
    <p:sldId id="278" r:id="rId44"/>
    <p:sldId id="310" r:id="rId45"/>
    <p:sldId id="279" r:id="rId46"/>
    <p:sldId id="311" r:id="rId47"/>
    <p:sldId id="280" r:id="rId48"/>
    <p:sldId id="312" r:id="rId49"/>
    <p:sldId id="281" r:id="rId50"/>
    <p:sldId id="313" r:id="rId51"/>
    <p:sldId id="282" r:id="rId52"/>
    <p:sldId id="314" r:id="rId53"/>
    <p:sldId id="283" r:id="rId54"/>
    <p:sldId id="315" r:id="rId55"/>
    <p:sldId id="289" r:id="rId56"/>
    <p:sldId id="290" r:id="rId57"/>
    <p:sldId id="316" r:id="rId58"/>
  </p:sldIdLst>
  <p:sldSz cx="9144000" cy="6858000" type="screen4x3"/>
  <p:notesSz cx="6858000" cy="91995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807"/>
    <a:srgbClr val="9BAF21"/>
    <a:srgbClr val="D0E264"/>
    <a:srgbClr val="E8A50F"/>
    <a:srgbClr val="B9CE1F"/>
    <a:srgbClr val="0B4B85"/>
    <a:srgbClr val="FFE14F"/>
    <a:srgbClr val="EC8095"/>
    <a:srgbClr val="FFEE97"/>
    <a:srgbClr val="8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0943" autoAdjust="0"/>
  </p:normalViewPr>
  <p:slideViewPr>
    <p:cSldViewPr>
      <p:cViewPr varScale="1">
        <p:scale>
          <a:sx n="65" d="100"/>
          <a:sy n="65" d="100"/>
        </p:scale>
        <p:origin x="15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58" y="-84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FC31CC-172E-4044-A922-E94095DD4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7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EDF518D-D6A2-4F62-8B27-F6B016FFF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9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518D-D6A2-4F62-8B27-F6B016FFF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B1B7A-D8D3-44B6-9719-A0534ADD8872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518D-D6A2-4F62-8B27-F6B016FFF9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1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0D659-0CB5-4415-905D-E3816980C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13E74-2AEC-4A10-B2A0-A530B9AE9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0646D-353A-48ED-B6D6-CA3C72611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F9DF8-4E15-48FC-ABE6-CE766AC89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A2467-E262-46D3-9CCB-FF9A4C54E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DC874-206B-44DF-BE23-C2913FF45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3F05-A5DA-4233-8BC4-B3FA1D64A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F4193-3C93-46B2-9DD0-4990BD79F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5061E-ED5C-460B-BD1C-B2FBE4510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E293-B730-49F7-9253-C801BE0F8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B9A5E-342E-44AC-941C-D656B7205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blu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167750E1-7E6C-4A51-A9C7-EFD719741D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i="0">
          <a:solidFill>
            <a:srgbClr val="B9CE1F"/>
          </a:solidFill>
          <a:effectLst>
            <a:outerShdw blurRad="63500" dist="50800" dir="1800000" algn="tl" rotWithShape="0">
              <a:srgbClr val="000000">
                <a:alpha val="70000"/>
              </a:srgbClr>
            </a:outerShdw>
          </a:effectLst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udyfushtey/Desktop/AMA%20Way%20to%20BEE/Way-to-Be!%20August%202014%20UPDATES/Jeopardy%20PPT/Background%20SOLID%20blu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file://localhost/Users/judyfushtey/Desktop/AMA%20Way%20to%20BEE/Way-to-Be!%20August%202014%20UPDATES/Jeopardy%20PPT/Bee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7.xml"/><Relationship Id="rId18" Type="http://schemas.openxmlformats.org/officeDocument/2006/relationships/slide" Target="slide19.xml"/><Relationship Id="rId26" Type="http://schemas.openxmlformats.org/officeDocument/2006/relationships/slide" Target="slide51.xml"/><Relationship Id="rId3" Type="http://schemas.openxmlformats.org/officeDocument/2006/relationships/image" Target="../media/image9.png"/><Relationship Id="rId21" Type="http://schemas.openxmlformats.org/officeDocument/2006/relationships/slide" Target="slide49.xml"/><Relationship Id="rId34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1.xml"/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slide" Target="slide47.xml"/><Relationship Id="rId20" Type="http://schemas.openxmlformats.org/officeDocument/2006/relationships/slide" Target="slide39.xml"/><Relationship Id="rId29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Users/judyfushtey/Desktop/AMA%20Way%20to%20BEE/Way-to-Be!%20August%202014%20UPDATES/Jeopardy%20PPT/Point%20box.png" TargetMode="External"/><Relationship Id="rId11" Type="http://schemas.openxmlformats.org/officeDocument/2006/relationships/slide" Target="slide45.xml"/><Relationship Id="rId24" Type="http://schemas.openxmlformats.org/officeDocument/2006/relationships/slide" Target="slide31.xml"/><Relationship Id="rId32" Type="http://schemas.openxmlformats.org/officeDocument/2006/relationships/slide" Target="slide55.xml"/><Relationship Id="rId5" Type="http://schemas.openxmlformats.org/officeDocument/2006/relationships/image" Target="../media/image10.png"/><Relationship Id="rId15" Type="http://schemas.openxmlformats.org/officeDocument/2006/relationships/slide" Target="slide37.xml"/><Relationship Id="rId23" Type="http://schemas.openxmlformats.org/officeDocument/2006/relationships/slide" Target="slide21.xml"/><Relationship Id="rId28" Type="http://schemas.openxmlformats.org/officeDocument/2006/relationships/slide" Target="slide23.xml"/><Relationship Id="rId10" Type="http://schemas.openxmlformats.org/officeDocument/2006/relationships/slide" Target="slide35.xml"/><Relationship Id="rId19" Type="http://schemas.openxmlformats.org/officeDocument/2006/relationships/slide" Target="slide29.xml"/><Relationship Id="rId31" Type="http://schemas.openxmlformats.org/officeDocument/2006/relationships/slide" Target="slide53.xml"/><Relationship Id="rId4" Type="http://schemas.openxmlformats.org/officeDocument/2006/relationships/image" Target="file://localhost/Users/judyfushtey/Desktop/AMA%20Way%20to%20BEE/Way-to-Be!%20August%202014%20UPDATES/Jeopardy%20PPT/Jeopardy%20TOP.png" TargetMode="External"/><Relationship Id="rId9" Type="http://schemas.openxmlformats.org/officeDocument/2006/relationships/slide" Target="slide25.xml"/><Relationship Id="rId14" Type="http://schemas.openxmlformats.org/officeDocument/2006/relationships/slide" Target="slide27.xml"/><Relationship Id="rId22" Type="http://schemas.openxmlformats.org/officeDocument/2006/relationships/slide" Target="slide11.xml"/><Relationship Id="rId27" Type="http://schemas.openxmlformats.org/officeDocument/2006/relationships/slide" Target="slide13.xml"/><Relationship Id="rId30" Type="http://schemas.openxmlformats.org/officeDocument/2006/relationships/slide" Target="slide43.xml"/><Relationship Id="rId8" Type="http://schemas.openxmlformats.org/officeDocument/2006/relationships/slide" Target="slide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judyfushtey/Desktop/AMA%20Way%20to%20BEE/Way-to-Be!%20August%202014%20UPDATES/Jeopardy%20PPT/Click%20BLUE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localhost/Users/judyfushtey/Desktop/AMA%20Way%20to%20BEE/Way-to-Be!%20August%202014%20UPDATES/Jeopardy%20PPT/Jeopardy%20-%20Thinking%20Music.mp3" TargetMode="External"/><Relationship Id="rId1" Type="http://schemas.microsoft.com/office/2007/relationships/media" Target="file://localhost/Users/judyfushtey/Desktop/AMA%20Way%20to%20BEE/Way-to-Be!%20August%202014%20UPDATES/Jeopardy%20PPT/Jeopardy%20-%20Thinking%20Music.mp3" TargetMode="External"/><Relationship Id="rId6" Type="http://schemas.openxmlformats.org/officeDocument/2006/relationships/image" Target="../media/image12.png"/><Relationship Id="rId5" Type="http://schemas.openxmlformats.org/officeDocument/2006/relationships/image" Target="file://localhost/Users/judyfushtey/Desktop/AMA%20Way%20to%20BEE/Way-to-Be!%20August%202014%20UPDATES/Jeopardy%20PPT/Background%20GREEN%20Final%20J.jpg" TargetMode="External"/><Relationship Id="rId4" Type="http://schemas.openxmlformats.org/officeDocument/2006/relationships/image" Target="../media/image1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udyfushtey/Desktop/AMA%20Way%20to%20BEE/Way-to-Be!%20August%202014%20UPDATES/Jeopardy%20PPT/Background%20GREEN%20Final%20J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Users/judyfushtey/Desktop/AMA%20Way%20to%20BEE/Way-to-Be!%20August%202014%20UPDATES/Jeopardy%20PPT/Click%20BLUE.png" TargetMode="Externa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SOLID blue.jpg" descr="/Users/judyfushtey/Desktop/AMA Way to BEE/Way-to-Be! August 2014 UPDATES/Jeopardy PPT/Background SOLID blue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000" b="1" dirty="0">
                <a:solidFill>
                  <a:srgbClr val="B9CE1F"/>
                </a:solidFill>
                <a:latin typeface="Arial"/>
                <a:cs typeface="Arial"/>
              </a:rPr>
              <a:t>Instructions for playing the game.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001000" cy="5638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Start the slide show from the beginning. There is a bit of audio for the first slide so have speakers on.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Click on the      in the bottom right corner of the first slide to start the game.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Choose any category and question by clicking on the point value.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Read the question or statement on the slide.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Click on the      in the bottom right corner of the slide to view the answer.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The moderator should use the key provided so they know whether or not to view the answer. If answer is not correct, allow another team or student to try.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Click on the      to return to the </a:t>
            </a:r>
            <a:r>
              <a:rPr lang="en-US" sz="2200" dirty="0" err="1">
                <a:solidFill>
                  <a:schemeClr val="bg1"/>
                </a:solidFill>
                <a:latin typeface="Arial"/>
                <a:cs typeface="Arial"/>
              </a:rPr>
              <a:t>Jeopardee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 board. </a:t>
            </a:r>
          </a:p>
        </p:txBody>
      </p:sp>
      <p:pic>
        <p:nvPicPr>
          <p:cNvPr id="6" name="Bee.png" descr="/Users/judyfushtey/Desktop/AMA Way to BEE/Way-to-Be! August 2014 UPDATES/Jeopardy PPT/Be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83" y="3631818"/>
            <a:ext cx="443945" cy="443945"/>
          </a:xfrm>
          <a:prstGeom prst="rect">
            <a:avLst/>
          </a:prstGeom>
        </p:spPr>
      </p:pic>
      <p:pic>
        <p:nvPicPr>
          <p:cNvPr id="8" name="Picture 7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  <p:pic>
        <p:nvPicPr>
          <p:cNvPr id="9" name="Bee.png" descr="/Users/judyfushtey/Desktop/AMA Way to BEE/Way-to-Be! August 2014 UPDATES/Jeopardy PPT/Be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524500"/>
            <a:ext cx="443945" cy="443945"/>
          </a:xfrm>
          <a:prstGeom prst="rect">
            <a:avLst/>
          </a:prstGeom>
        </p:spPr>
      </p:pic>
      <p:pic>
        <p:nvPicPr>
          <p:cNvPr id="11" name="Bee.png" descr="/Users/judyfushtey/Desktop/AMA Way to BEE/Way-to-Be! August 2014 UPDATES/Jeopardy PPT/Be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30350"/>
            <a:ext cx="443945" cy="4439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676400" y="1905000"/>
            <a:ext cx="601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Look the driver in the eye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9200" y="838200"/>
            <a:ext cx="6705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Before you cross a street, you should always do this so you know it is safe.</a:t>
            </a:r>
          </a:p>
        </p:txBody>
      </p:sp>
      <p:pic>
        <p:nvPicPr>
          <p:cNvPr id="7" name="Picture 6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057400" y="1981200"/>
            <a:ext cx="495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Look in all directions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An AMA School Safety patroller is at the crosswalk after school. How do you know when to cross?</a:t>
            </a:r>
          </a:p>
        </p:txBody>
      </p:sp>
      <p:pic>
        <p:nvPicPr>
          <p:cNvPr id="7" name="Picture 6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77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When the AMA School Safety patroller holds out their stop sign and says “Proceed.”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7239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are you using when you say things like please, thank you and excuse me?</a:t>
            </a:r>
          </a:p>
        </p:txBody>
      </p:sp>
      <p:pic>
        <p:nvPicPr>
          <p:cNvPr id="7" name="Picture 6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Good manners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When a person is speaking, what should you be doing?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800" y="24384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Listening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78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can you do to show that you are listening to a person who is speaking? 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y To Be Logo for jeopard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4663440" cy="2651760"/>
          </a:xfrm>
          <a:prstGeom prst="rect">
            <a:avLst/>
          </a:prstGeom>
        </p:spPr>
      </p:pic>
      <p:pic>
        <p:nvPicPr>
          <p:cNvPr id="3" name="Picture 2" descr="Click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59E4F-DDF1-B284-9592-815420DCDF40}"/>
              </a:ext>
            </a:extLst>
          </p:cNvPr>
          <p:cNvSpPr/>
          <p:nvPr/>
        </p:nvSpPr>
        <p:spPr>
          <a:xfrm>
            <a:off x="1295400" y="609600"/>
            <a:ext cx="6850017" cy="240065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cap="none" spc="0" dirty="0">
                <a:ln w="6600">
                  <a:noFill/>
                  <a:prstDash val="solid"/>
                </a:ln>
                <a:solidFill>
                  <a:srgbClr val="E8C807"/>
                </a:solidFill>
                <a:effectLst>
                  <a:outerShdw blurRad="50800" dist="38100" dir="2700000" algn="tl" rotWithShape="0">
                    <a:srgbClr val="E8A50F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Traffic Safety Trivia</a:t>
            </a:r>
          </a:p>
        </p:txBody>
      </p:sp>
      <p:pic>
        <p:nvPicPr>
          <p:cNvPr id="8" name="Picture 5" descr="SSPLogo2006Rev (2).gif">
            <a:extLst>
              <a:ext uri="{FF2B5EF4-FFF2-40B4-BE49-F238E27FC236}">
                <a16:creationId xmlns:a16="http://schemas.microsoft.com/office/drawing/2014/main" id="{5146EEA1-79CD-C83C-7A79-A23F4B79163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981" y="5635691"/>
            <a:ext cx="2107619" cy="9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362200" y="20574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Look at the speaker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19200" y="1219200"/>
            <a:ext cx="685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can you do  when the drop-off zone at school is full with vehicles?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Get dropped off a few blocks away and walk from there. 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7467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is a respectful thing to do if another person is entering a building behind you?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Hold the door for them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is the area called where buses stop to let students on or off?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Bus zone or Drop zone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is the spot called that is marked on a street to show you where to cross?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Crosswalk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0" y="838200"/>
            <a:ext cx="6096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The strap in a vehicle that is used to keep people safe is called this.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 descr="Shingle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57150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C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E14F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Choose a point value.</a:t>
            </a:r>
          </a:p>
        </p:txBody>
      </p:sp>
      <p:sp>
        <p:nvSpPr>
          <p:cNvPr id="5125" name="WordArt 5" descr="Shingle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5715000" cy="236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C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E14F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Choose a point value.</a:t>
            </a:r>
          </a:p>
        </p:txBody>
      </p:sp>
      <p:pic>
        <p:nvPicPr>
          <p:cNvPr id="7" name="FINAL JEOPARDY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653238"/>
            <a:ext cx="5472598" cy="745315"/>
          </a:xfrm>
          <a:prstGeom prst="rect">
            <a:avLst/>
          </a:prstGeom>
        </p:spPr>
      </p:pic>
      <p:pic>
        <p:nvPicPr>
          <p:cNvPr id="3" name="Picture 2" descr="Final Jeopardy BE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/>
          <a:stretch/>
        </p:blipFill>
        <p:spPr>
          <a:xfrm>
            <a:off x="0" y="5334000"/>
            <a:ext cx="4114800" cy="69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Seatbelt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1143000"/>
            <a:ext cx="6553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is the movement of vehicles on a street called?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Traffic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66800" y="685800"/>
            <a:ext cx="7086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If you are listening to music, what should you do before you cross a street?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52600" y="1066800"/>
            <a:ext cx="5867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Take out your ear buds or remove your headphones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08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When riding a bike, you should always wear this.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 helmet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685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Where are two places that you may safely cross a street? 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848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 crosswalk</a:t>
            </a:r>
          </a:p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 corner 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You look between two vehicles and see your ride waiting across the street. What should you do?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eopardy TOP.png" descr="/Users/judyfushtey/Desktop/AMA Way to BEE/Way-to-Be! August 2014 UPDATES/Jeopardy PPT/Jeopardy TOP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1" y="202799"/>
            <a:ext cx="8369808" cy="1103376"/>
          </a:xfrm>
          <a:prstGeom prst="rect">
            <a:avLst/>
          </a:prstGeom>
        </p:spPr>
      </p:pic>
      <p:pic>
        <p:nvPicPr>
          <p:cNvPr id="3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1603248" cy="822960"/>
          </a:xfrm>
          <a:prstGeom prst="rect">
            <a:avLst/>
          </a:prstGeom>
        </p:spPr>
      </p:pic>
      <p:sp>
        <p:nvSpPr>
          <p:cNvPr id="4" name="TextBox 3">
            <a:hlinkClick r:id="rId7" action="ppaction://hlinksldjump"/>
          </p:cNvPr>
          <p:cNvSpPr txBox="1"/>
          <p:nvPr/>
        </p:nvSpPr>
        <p:spPr>
          <a:xfrm>
            <a:off x="436266" y="15393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7" action="ppaction://hlinksldjump"/>
              </a:rPr>
              <a:t>10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4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1603248" cy="822960"/>
          </a:xfrm>
          <a:prstGeom prst="rect">
            <a:avLst/>
          </a:prstGeom>
        </p:spPr>
      </p:pic>
      <p:sp>
        <p:nvSpPr>
          <p:cNvPr id="45" name="TextBox 44">
            <a:hlinkClick r:id="rId8" action="ppaction://hlinksldjump"/>
          </p:cNvPr>
          <p:cNvSpPr txBox="1"/>
          <p:nvPr/>
        </p:nvSpPr>
        <p:spPr>
          <a:xfrm>
            <a:off x="2112666" y="15393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8" action="ppaction://hlinksldjump"/>
              </a:rPr>
              <a:t>10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6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71600"/>
            <a:ext cx="1603248" cy="822960"/>
          </a:xfrm>
          <a:prstGeom prst="rect">
            <a:avLst/>
          </a:prstGeom>
        </p:spPr>
      </p:pic>
      <p:sp>
        <p:nvSpPr>
          <p:cNvPr id="47" name="TextBox 46">
            <a:hlinkClick r:id="rId9" action="ppaction://hlinksldjump"/>
          </p:cNvPr>
          <p:cNvSpPr txBox="1"/>
          <p:nvPr/>
        </p:nvSpPr>
        <p:spPr>
          <a:xfrm>
            <a:off x="3789066" y="15393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9" action="ppaction://hlinksldjump"/>
              </a:rPr>
              <a:t>10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48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1603248" cy="822960"/>
          </a:xfrm>
          <a:prstGeom prst="rect">
            <a:avLst/>
          </a:prstGeom>
        </p:spPr>
      </p:pic>
      <p:sp>
        <p:nvSpPr>
          <p:cNvPr id="49" name="TextBox 48">
            <a:hlinkClick r:id="rId10" action="ppaction://hlinksldjump"/>
          </p:cNvPr>
          <p:cNvSpPr txBox="1"/>
          <p:nvPr/>
        </p:nvSpPr>
        <p:spPr>
          <a:xfrm>
            <a:off x="5465466" y="15393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0" action="ppaction://hlinksldjump"/>
              </a:rPr>
              <a:t>10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50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71600"/>
            <a:ext cx="1603248" cy="822960"/>
          </a:xfrm>
          <a:prstGeom prst="rect">
            <a:avLst/>
          </a:prstGeom>
        </p:spPr>
      </p:pic>
      <p:sp>
        <p:nvSpPr>
          <p:cNvPr id="51" name="TextBox 50">
            <a:hlinkClick r:id="rId11" action="ppaction://hlinksldjump"/>
          </p:cNvPr>
          <p:cNvSpPr txBox="1"/>
          <p:nvPr/>
        </p:nvSpPr>
        <p:spPr>
          <a:xfrm>
            <a:off x="7141866" y="15393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1" action="ppaction://hlinksldjump"/>
              </a:rPr>
              <a:t>10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52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1603248" cy="822960"/>
          </a:xfrm>
          <a:prstGeom prst="rect">
            <a:avLst/>
          </a:prstGeom>
        </p:spPr>
      </p:pic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436266" y="24537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2" action="ppaction://hlinksldjump"/>
              </a:rPr>
              <a:t>20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54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0"/>
            <a:ext cx="1603248" cy="822960"/>
          </a:xfrm>
          <a:prstGeom prst="rect">
            <a:avLst/>
          </a:prstGeom>
        </p:spPr>
      </p:pic>
      <p:sp>
        <p:nvSpPr>
          <p:cNvPr id="55" name="TextBox 54">
            <a:hlinkClick r:id="rId13" action="ppaction://hlinksldjump"/>
          </p:cNvPr>
          <p:cNvSpPr txBox="1"/>
          <p:nvPr/>
        </p:nvSpPr>
        <p:spPr>
          <a:xfrm>
            <a:off x="2112666" y="24537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3" action="ppaction://hlinksldjump"/>
              </a:rPr>
              <a:t>20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56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1603248" cy="822960"/>
          </a:xfrm>
          <a:prstGeom prst="rect">
            <a:avLst/>
          </a:prstGeom>
        </p:spPr>
      </p:pic>
      <p:sp>
        <p:nvSpPr>
          <p:cNvPr id="57" name="TextBox 56">
            <a:hlinkClick r:id="rId14" action="ppaction://hlinksldjump"/>
          </p:cNvPr>
          <p:cNvSpPr txBox="1"/>
          <p:nvPr/>
        </p:nvSpPr>
        <p:spPr>
          <a:xfrm>
            <a:off x="3789066" y="24537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4" action="ppaction://hlinksldjump"/>
              </a:rPr>
              <a:t>20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58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1603248" cy="822960"/>
          </a:xfrm>
          <a:prstGeom prst="rect">
            <a:avLst/>
          </a:prstGeom>
        </p:spPr>
      </p:pic>
      <p:sp>
        <p:nvSpPr>
          <p:cNvPr id="59" name="TextBox 58">
            <a:hlinkClick r:id="rId15" action="ppaction://hlinksldjump"/>
          </p:cNvPr>
          <p:cNvSpPr txBox="1"/>
          <p:nvPr/>
        </p:nvSpPr>
        <p:spPr>
          <a:xfrm>
            <a:off x="5465466" y="24537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5" action="ppaction://hlinksldjump"/>
              </a:rPr>
              <a:t>20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60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0"/>
            <a:ext cx="1603248" cy="822960"/>
          </a:xfrm>
          <a:prstGeom prst="rect">
            <a:avLst/>
          </a:prstGeom>
        </p:spPr>
      </p:pic>
      <p:sp>
        <p:nvSpPr>
          <p:cNvPr id="61" name="TextBox 60">
            <a:hlinkClick r:id="rId16" action="ppaction://hlinksldjump"/>
          </p:cNvPr>
          <p:cNvSpPr txBox="1"/>
          <p:nvPr/>
        </p:nvSpPr>
        <p:spPr>
          <a:xfrm>
            <a:off x="7141866" y="24537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6" action="ppaction://hlinksldjump"/>
              </a:rPr>
              <a:t>20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62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1603248" cy="822960"/>
          </a:xfrm>
          <a:prstGeom prst="rect">
            <a:avLst/>
          </a:prstGeom>
        </p:spPr>
      </p:pic>
      <p:sp>
        <p:nvSpPr>
          <p:cNvPr id="63" name="TextBox 62">
            <a:hlinkClick r:id="rId17" action="ppaction://hlinksldjump"/>
          </p:cNvPr>
          <p:cNvSpPr txBox="1"/>
          <p:nvPr/>
        </p:nvSpPr>
        <p:spPr>
          <a:xfrm>
            <a:off x="436266" y="33681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7" action="ppaction://hlinksldjump"/>
              </a:rPr>
              <a:t>30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64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1603248" cy="822960"/>
          </a:xfrm>
          <a:prstGeom prst="rect">
            <a:avLst/>
          </a:prstGeom>
        </p:spPr>
      </p:pic>
      <p:sp>
        <p:nvSpPr>
          <p:cNvPr id="65" name="TextBox 64">
            <a:hlinkClick r:id="rId18" action="ppaction://hlinksldjump"/>
          </p:cNvPr>
          <p:cNvSpPr txBox="1"/>
          <p:nvPr/>
        </p:nvSpPr>
        <p:spPr>
          <a:xfrm>
            <a:off x="2112666" y="33681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8" action="ppaction://hlinksldjump"/>
              </a:rPr>
              <a:t>30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66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00400"/>
            <a:ext cx="1603248" cy="822960"/>
          </a:xfrm>
          <a:prstGeom prst="rect">
            <a:avLst/>
          </a:prstGeom>
        </p:spPr>
      </p:pic>
      <p:sp>
        <p:nvSpPr>
          <p:cNvPr id="67" name="TextBox 66">
            <a:hlinkClick r:id="rId19" action="ppaction://hlinksldjump"/>
          </p:cNvPr>
          <p:cNvSpPr txBox="1"/>
          <p:nvPr/>
        </p:nvSpPr>
        <p:spPr>
          <a:xfrm>
            <a:off x="3789066" y="33681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19" action="ppaction://hlinksldjump"/>
              </a:rPr>
              <a:t>30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68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1603248" cy="822960"/>
          </a:xfrm>
          <a:prstGeom prst="rect">
            <a:avLst/>
          </a:prstGeom>
        </p:spPr>
      </p:pic>
      <p:sp>
        <p:nvSpPr>
          <p:cNvPr id="69" name="TextBox 68">
            <a:hlinkClick r:id="rId20" action="ppaction://hlinksldjump"/>
          </p:cNvPr>
          <p:cNvSpPr txBox="1"/>
          <p:nvPr/>
        </p:nvSpPr>
        <p:spPr>
          <a:xfrm>
            <a:off x="5465466" y="33681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0" action="ppaction://hlinksldjump"/>
              </a:rPr>
              <a:t>30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70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200400"/>
            <a:ext cx="1603248" cy="822960"/>
          </a:xfrm>
          <a:prstGeom prst="rect">
            <a:avLst/>
          </a:prstGeom>
        </p:spPr>
      </p:pic>
      <p:sp>
        <p:nvSpPr>
          <p:cNvPr id="71" name="TextBox 70">
            <a:hlinkClick r:id="rId21" action="ppaction://hlinksldjump"/>
          </p:cNvPr>
          <p:cNvSpPr txBox="1"/>
          <p:nvPr/>
        </p:nvSpPr>
        <p:spPr>
          <a:xfrm>
            <a:off x="7141866" y="33681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1" action="ppaction://hlinksldjump"/>
              </a:rPr>
              <a:t>30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72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800"/>
            <a:ext cx="1603248" cy="822960"/>
          </a:xfrm>
          <a:prstGeom prst="rect">
            <a:avLst/>
          </a:prstGeom>
        </p:spPr>
      </p:pic>
      <p:sp>
        <p:nvSpPr>
          <p:cNvPr id="73" name="TextBox 72">
            <a:hlinkClick r:id="rId22" action="ppaction://hlinksldjump"/>
          </p:cNvPr>
          <p:cNvSpPr txBox="1"/>
          <p:nvPr/>
        </p:nvSpPr>
        <p:spPr>
          <a:xfrm>
            <a:off x="436266" y="42825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2" action="ppaction://hlinksldjump"/>
              </a:rPr>
              <a:t>40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74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14800"/>
            <a:ext cx="1603248" cy="822960"/>
          </a:xfrm>
          <a:prstGeom prst="rect">
            <a:avLst/>
          </a:prstGeom>
        </p:spPr>
      </p:pic>
      <p:sp>
        <p:nvSpPr>
          <p:cNvPr id="75" name="TextBox 74">
            <a:hlinkClick r:id="rId23" action="ppaction://hlinksldjump"/>
          </p:cNvPr>
          <p:cNvSpPr txBox="1"/>
          <p:nvPr/>
        </p:nvSpPr>
        <p:spPr>
          <a:xfrm>
            <a:off x="2112666" y="42825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3" action="ppaction://hlinksldjump"/>
              </a:rPr>
              <a:t>40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76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114800"/>
            <a:ext cx="1603248" cy="822960"/>
          </a:xfrm>
          <a:prstGeom prst="rect">
            <a:avLst/>
          </a:prstGeom>
        </p:spPr>
      </p:pic>
      <p:sp>
        <p:nvSpPr>
          <p:cNvPr id="77" name="TextBox 76">
            <a:hlinkClick r:id="rId24" action="ppaction://hlinksldjump"/>
          </p:cNvPr>
          <p:cNvSpPr txBox="1"/>
          <p:nvPr/>
        </p:nvSpPr>
        <p:spPr>
          <a:xfrm>
            <a:off x="3789066" y="42825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4" action="ppaction://hlinksldjump"/>
              </a:rPr>
              <a:t>40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78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14800"/>
            <a:ext cx="1603248" cy="822960"/>
          </a:xfrm>
          <a:prstGeom prst="rect">
            <a:avLst/>
          </a:prstGeom>
        </p:spPr>
      </p:pic>
      <p:sp>
        <p:nvSpPr>
          <p:cNvPr id="79" name="TextBox 78">
            <a:hlinkClick r:id="rId25" action="ppaction://hlinksldjump"/>
          </p:cNvPr>
          <p:cNvSpPr txBox="1"/>
          <p:nvPr/>
        </p:nvSpPr>
        <p:spPr>
          <a:xfrm>
            <a:off x="5465466" y="42825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5" action="ppaction://hlinksldjump"/>
              </a:rPr>
              <a:t>40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80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114800"/>
            <a:ext cx="1603248" cy="822960"/>
          </a:xfrm>
          <a:prstGeom prst="rect">
            <a:avLst/>
          </a:prstGeom>
        </p:spPr>
      </p:pic>
      <p:sp>
        <p:nvSpPr>
          <p:cNvPr id="81" name="TextBox 80">
            <a:hlinkClick r:id="rId26" action="ppaction://hlinksldjump"/>
          </p:cNvPr>
          <p:cNvSpPr txBox="1"/>
          <p:nvPr/>
        </p:nvSpPr>
        <p:spPr>
          <a:xfrm>
            <a:off x="7141866" y="42825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6" action="ppaction://hlinksldjump"/>
              </a:rPr>
              <a:t>40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82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9200"/>
            <a:ext cx="1603248" cy="822960"/>
          </a:xfrm>
          <a:prstGeom prst="rect">
            <a:avLst/>
          </a:prstGeom>
        </p:spPr>
      </p:pic>
      <p:sp>
        <p:nvSpPr>
          <p:cNvPr id="83" name="TextBox 82">
            <a:hlinkClick r:id="rId27" action="ppaction://hlinksldjump"/>
          </p:cNvPr>
          <p:cNvSpPr txBox="1"/>
          <p:nvPr/>
        </p:nvSpPr>
        <p:spPr>
          <a:xfrm>
            <a:off x="436266" y="51969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7" action="ppaction://hlinksldjump"/>
              </a:rPr>
              <a:t>50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84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029200"/>
            <a:ext cx="1603248" cy="822960"/>
          </a:xfrm>
          <a:prstGeom prst="rect">
            <a:avLst/>
          </a:prstGeom>
        </p:spPr>
      </p:pic>
      <p:sp>
        <p:nvSpPr>
          <p:cNvPr id="85" name="TextBox 84">
            <a:hlinkClick r:id="rId28" action="ppaction://hlinksldjump"/>
          </p:cNvPr>
          <p:cNvSpPr txBox="1"/>
          <p:nvPr/>
        </p:nvSpPr>
        <p:spPr>
          <a:xfrm>
            <a:off x="2112666" y="51969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8" action="ppaction://hlinksldjump"/>
              </a:rPr>
              <a:t>50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86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29200"/>
            <a:ext cx="1603248" cy="822960"/>
          </a:xfrm>
          <a:prstGeom prst="rect">
            <a:avLst/>
          </a:prstGeom>
        </p:spPr>
      </p:pic>
      <p:sp>
        <p:nvSpPr>
          <p:cNvPr id="87" name="TextBox 86">
            <a:hlinkClick r:id="rId29" action="ppaction://hlinksldjump"/>
          </p:cNvPr>
          <p:cNvSpPr txBox="1"/>
          <p:nvPr/>
        </p:nvSpPr>
        <p:spPr>
          <a:xfrm>
            <a:off x="3789066" y="51969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29" action="ppaction://hlinksldjump"/>
              </a:rPr>
              <a:t>50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88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9200"/>
            <a:ext cx="1603248" cy="822960"/>
          </a:xfrm>
          <a:prstGeom prst="rect">
            <a:avLst/>
          </a:prstGeom>
        </p:spPr>
      </p:pic>
      <p:sp>
        <p:nvSpPr>
          <p:cNvPr id="89" name="TextBox 88">
            <a:hlinkClick r:id="rId30" action="ppaction://hlinksldjump"/>
          </p:cNvPr>
          <p:cNvSpPr txBox="1"/>
          <p:nvPr/>
        </p:nvSpPr>
        <p:spPr>
          <a:xfrm>
            <a:off x="5465466" y="51969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30" action="ppaction://hlinksldjump"/>
              </a:rPr>
              <a:t>50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90" name="Point box.png" descr="/Users/judyfushtey/Desktop/AMA Way to BEE/Way-to-Be! August 2014 UPDATES/Jeopardy PPT/Point box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29200"/>
            <a:ext cx="1603248" cy="822960"/>
          </a:xfrm>
          <a:prstGeom prst="rect">
            <a:avLst/>
          </a:prstGeom>
        </p:spPr>
      </p:pic>
      <p:sp>
        <p:nvSpPr>
          <p:cNvPr id="91" name="TextBox 90">
            <a:hlinkClick r:id="rId31" action="ppaction://hlinksldjump"/>
          </p:cNvPr>
          <p:cNvSpPr txBox="1"/>
          <p:nvPr/>
        </p:nvSpPr>
        <p:spPr>
          <a:xfrm>
            <a:off x="7141866" y="5196989"/>
            <a:ext cx="1621134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2200" dirty="0">
                <a:latin typeface="Arial"/>
                <a:cs typeface="Arial"/>
                <a:hlinkClick r:id="rId31" action="ppaction://hlinksldjump"/>
              </a:rPr>
              <a:t>50 Points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92" name="FINAL JEOPARDY.png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13" y="6019800"/>
            <a:ext cx="4423047" cy="602377"/>
          </a:xfrm>
          <a:prstGeom prst="rect">
            <a:avLst/>
          </a:prstGeom>
        </p:spPr>
      </p:pic>
      <p:pic>
        <p:nvPicPr>
          <p:cNvPr id="93" name="Picture 92" descr="Final Jeopardy BEE.png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/>
          <a:stretch/>
        </p:blipFill>
        <p:spPr>
          <a:xfrm>
            <a:off x="0" y="5867400"/>
            <a:ext cx="4724400" cy="69473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981200" y="1600200"/>
            <a:ext cx="533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Cross at the crosswalk or at a corner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An AMA School Safety patroller uses this object to help keep people safe as they cross the street.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Stop sign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are three </a:t>
            </a:r>
            <a:b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</a:b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“P” words that </a:t>
            </a:r>
            <a:b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</a:b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every pedestrian should know?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Point</a:t>
            </a:r>
            <a:b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</a:b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Pause</a:t>
            </a:r>
            <a:b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</a:b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Proceed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0" y="685800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Showing how we value and care about others is a way to display this?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Respect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6477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Treating others as you want to be treated is known as this?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2400" y="2286000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The Golden Rule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If you hurt someone’s feelings, what two things should you do?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14400" y="762000"/>
            <a:ext cx="7391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If you cross the street other than corner or marked crosswalk, it is called this.</a:t>
            </a:r>
          </a:p>
        </p:txBody>
      </p:sp>
      <p:pic>
        <p:nvPicPr>
          <p:cNvPr id="7" name="Picture 6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Apologize</a:t>
            </a:r>
            <a:b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</a:b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Ask for forgiveness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609600"/>
            <a:ext cx="7924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An elderly person gets on a bus that has no empty seats. </a:t>
            </a:r>
            <a:b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</a:b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What should you do to show respect?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Offer your seat and stand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7543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After a movie, what should you do with empty drink glasses or popcorn bags to show respect?</a:t>
            </a:r>
          </a:p>
        </p:txBody>
      </p:sp>
      <p:pic>
        <p:nvPicPr>
          <p:cNvPr id="6" name="Picture 5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676400" y="1676400"/>
            <a:ext cx="5867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Put them in the garbage or recycle them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y To Be Logo for jeopardy.png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4663440" cy="2651760"/>
          </a:xfrm>
          <a:prstGeom prst="rect">
            <a:avLst/>
          </a:prstGeom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0104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CA" sz="3600" kern="10" dirty="0">
                <a:ln w="9525">
                  <a:round/>
                  <a:headEnd/>
                  <a:tailEnd/>
                </a:ln>
                <a:gradFill flip="none" rotWithShape="1">
                  <a:gsLst>
                    <a:gs pos="1000">
                      <a:srgbClr val="FF6600"/>
                    </a:gs>
                    <a:gs pos="100000">
                      <a:srgbClr val="E8C807"/>
                    </a:gs>
                  </a:gsLst>
                  <a:lin ang="16200000" scaled="0"/>
                  <a:tileRect/>
                </a:gradFill>
                <a:latin typeface="Impact"/>
              </a:rPr>
              <a:t>Final </a:t>
            </a:r>
            <a:r>
              <a:rPr lang="en-CA" sz="3600" kern="10" dirty="0" err="1">
                <a:ln w="9525">
                  <a:round/>
                  <a:headEnd/>
                  <a:tailEnd/>
                </a:ln>
                <a:gradFill flip="none" rotWithShape="1">
                  <a:gsLst>
                    <a:gs pos="1000">
                      <a:srgbClr val="FF6600"/>
                    </a:gs>
                    <a:gs pos="100000">
                      <a:srgbClr val="E8C807"/>
                    </a:gs>
                  </a:gsLst>
                  <a:lin ang="16200000" scaled="0"/>
                  <a:tileRect/>
                </a:gradFill>
                <a:latin typeface="Impact"/>
              </a:rPr>
              <a:t>Jeopardee</a:t>
            </a:r>
            <a:endParaRPr lang="en-CA" sz="3600" kern="10" dirty="0">
              <a:ln w="9525">
                <a:round/>
                <a:headEnd/>
                <a:tailEnd/>
              </a:ln>
              <a:gradFill flip="none" rotWithShape="1">
                <a:gsLst>
                  <a:gs pos="1000">
                    <a:srgbClr val="FF6600"/>
                  </a:gs>
                  <a:gs pos="100000">
                    <a:srgbClr val="E8C807"/>
                  </a:gs>
                </a:gsLst>
                <a:lin ang="16200000" scaled="0"/>
                <a:tileRect/>
              </a:gradFill>
              <a:latin typeface="Impact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105400" y="3276600"/>
            <a:ext cx="3886200" cy="224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sz="6000" i="1" dirty="0">
                <a:solidFill>
                  <a:schemeClr val="bg1"/>
                </a:solidFill>
                <a:latin typeface="Arial"/>
                <a:cs typeface="Arial"/>
              </a:rPr>
              <a:t>Make your wager!</a:t>
            </a:r>
          </a:p>
        </p:txBody>
      </p:sp>
      <p:pic>
        <p:nvPicPr>
          <p:cNvPr id="5" name="Picture 4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EEN Final J.jpg" descr="/Users/judyfushtey/Desktop/AMA Way to BEE/Way-to-Be! August 2014 UPDATES/Jeopardy PPT/Background GREEN Final J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940" name="thinktheme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5943600"/>
            <a:ext cx="304800" cy="304800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04900" y="914400"/>
            <a:ext cx="6934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0B4B85"/>
                </a:solidFill>
                <a:latin typeface="Arial"/>
              </a:rPr>
              <a:t>What is the main  lesson that the Way to Be program teaches you? </a:t>
            </a:r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0" fill="hold"/>
                                        <p:tgtEl>
                                          <p:spTgt spid="39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GREEN Final J.jpg" descr="/Users/judyfushtey/Desktop/AMA Way to BEE/Way-to-Be! August 2014 UPDATES/Jeopardy PPT/Background GREEN Final J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524000" y="106680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solidFill>
                    <a:srgbClr val="B9CE1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To be respectful about traffic safety</a:t>
            </a: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  <p:pic>
        <p:nvPicPr>
          <p:cNvPr id="5" name="Picture 4" descr="Way To Be Logo for jeopard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7724"/>
            <a:ext cx="3996705" cy="2272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crgbClr r="0" g="0" b="0">
                      <a:alpha val="70000"/>
                    </a:scrgbClr>
                  </a:outerShdw>
                </a:effectLst>
                <a:latin typeface="Arial"/>
              </a:rPr>
              <a:t>Jaywalking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66800" y="838200"/>
            <a:ext cx="7086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If you are riding a bike, what do you do to cross the street at a crosswalk?</a:t>
            </a:r>
          </a:p>
        </p:txBody>
      </p:sp>
      <p:pic>
        <p:nvPicPr>
          <p:cNvPr id="7" name="Picture 6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828800" y="1981200"/>
            <a:ext cx="5715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Walk the bike across</a:t>
            </a:r>
          </a:p>
        </p:txBody>
      </p:sp>
      <p:pic>
        <p:nvPicPr>
          <p:cNvPr id="5" name="Picture 4" descr="Clic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912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7200" b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6781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B9CE1F"/>
                </a:solidFill>
                <a:effectLst>
                  <a:outerShdw blurRad="63500" dist="50800" dir="18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How can you make sure that a driver sees you before you cross a street?</a:t>
            </a:r>
          </a:p>
        </p:txBody>
      </p:sp>
      <p:pic>
        <p:nvPicPr>
          <p:cNvPr id="7" name="Picture 6" descr="Click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5000"/>
            <a:ext cx="3657600" cy="835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eopar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B9CE1F"/>
      </a:hlink>
      <a:folHlink>
        <a:srgbClr val="6D8DB8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9933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9933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5A084417874488C6D03ECD54967AD" ma:contentTypeVersion="15" ma:contentTypeDescription="Create a new document." ma:contentTypeScope="" ma:versionID="ae707b105c404038ecbbbb7725d4c20a">
  <xsd:schema xmlns:xsd="http://www.w3.org/2001/XMLSchema" xmlns:xs="http://www.w3.org/2001/XMLSchema" xmlns:p="http://schemas.microsoft.com/office/2006/metadata/properties" xmlns:ns2="7a04f89e-664f-4392-9d4c-d50da3d953e6" xmlns:ns3="359245e7-f902-4740-a63c-be45e982615c" targetNamespace="http://schemas.microsoft.com/office/2006/metadata/properties" ma:root="true" ma:fieldsID="128de661ac78c7dfabf2ecafcb28b503" ns2:_="" ns3:_="">
    <xsd:import namespace="7a04f89e-664f-4392-9d4c-d50da3d953e6"/>
    <xsd:import namespace="359245e7-f902-4740-a63c-be45e98261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4f89e-664f-4392-9d4c-d50da3d95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41d824f-8fcb-403c-8eb0-24d834084a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245e7-f902-4740-a63c-be45e982615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2328272-0edb-47ef-a8a4-505d63d51f2c}" ma:internalName="TaxCatchAll" ma:showField="CatchAllData" ma:web="359245e7-f902-4740-a63c-be45e98261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9245e7-f902-4740-a63c-be45e982615c" xsi:nil="true"/>
    <lcf76f155ced4ddcb4097134ff3c332f xmlns="7a04f89e-664f-4392-9d4c-d50da3d953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CE803B-95C8-4126-A19D-6284E0D1755A}"/>
</file>

<file path=customXml/itemProps2.xml><?xml version="1.0" encoding="utf-8"?>
<ds:datastoreItem xmlns:ds="http://schemas.openxmlformats.org/officeDocument/2006/customXml" ds:itemID="{676F7880-769F-481A-9970-066D7DF1B380}"/>
</file>

<file path=customXml/itemProps3.xml><?xml version="1.0" encoding="utf-8"?>
<ds:datastoreItem xmlns:ds="http://schemas.openxmlformats.org/officeDocument/2006/customXml" ds:itemID="{1CD7A15F-DAF5-4B8A-822F-3CFFDD6638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Words>735</Words>
  <Application>Microsoft Office PowerPoint</Application>
  <PresentationFormat>On-screen Show (4:3)</PresentationFormat>
  <Paragraphs>94</Paragraphs>
  <Slides>57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Arial Black</vt:lpstr>
      <vt:lpstr>Impact</vt:lpstr>
      <vt:lpstr>Times New Roman</vt:lpstr>
      <vt:lpstr>Default Design</vt:lpstr>
      <vt:lpstr>Instructions for playing the game.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Eva Friedley</cp:lastModifiedBy>
  <cp:revision>158</cp:revision>
  <cp:lastPrinted>2014-08-08T00:03:36Z</cp:lastPrinted>
  <dcterms:created xsi:type="dcterms:W3CDTF">1999-03-08T16:42:31Z</dcterms:created>
  <dcterms:modified xsi:type="dcterms:W3CDTF">2023-02-07T19:31:25Z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0x010100D6D5A084417874488C6D03ECD54967AD</vt:lpwstr>
  </property>
</Properties>
</file>